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Fjalla One"/>
      <p:regular r:id="rId35"/>
    </p:embeddedFont>
    <p:embeddedFont>
      <p:font typeface="Barlow Semi Condensed Medium"/>
      <p:regular r:id="rId36"/>
      <p:bold r:id="rId37"/>
      <p:italic r:id="rId38"/>
      <p:boldItalic r:id="rId39"/>
    </p:embeddedFont>
    <p:embeddedFont>
      <p:font typeface="Barlow Semi Condense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regular.fntdata"/><Relationship Id="rId20" Type="http://schemas.openxmlformats.org/officeDocument/2006/relationships/slide" Target="slides/slide15.xml"/><Relationship Id="rId42" Type="http://schemas.openxmlformats.org/officeDocument/2006/relationships/font" Target="fonts/BarlowSemiCondensed-italic.fntdata"/><Relationship Id="rId41" Type="http://schemas.openxmlformats.org/officeDocument/2006/relationships/font" Target="fonts/BarlowSemiCondensed-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BarlowSemiCondensed-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FjallaOne-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BarlowSemiCondensedMedium-bold.fntdata"/><Relationship Id="rId14" Type="http://schemas.openxmlformats.org/officeDocument/2006/relationships/slide" Target="slides/slide9.xml"/><Relationship Id="rId36" Type="http://schemas.openxmlformats.org/officeDocument/2006/relationships/font" Target="fonts/BarlowSemiCondensedMedium-regular.fntdata"/><Relationship Id="rId17" Type="http://schemas.openxmlformats.org/officeDocument/2006/relationships/slide" Target="slides/slide12.xml"/><Relationship Id="rId39" Type="http://schemas.openxmlformats.org/officeDocument/2006/relationships/font" Target="fonts/BarlowSemiCondensedMedium-boldItalic.fntdata"/><Relationship Id="rId16" Type="http://schemas.openxmlformats.org/officeDocument/2006/relationships/slide" Target="slides/slide11.xml"/><Relationship Id="rId38" Type="http://schemas.openxmlformats.org/officeDocument/2006/relationships/font" Target="fonts/BarlowSemiCondensed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200632e848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200632e848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200632e848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200632e848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00864414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00864414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200632e848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200632e848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38b2f468d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38b2f468d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200632e84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200632e84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200632e848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200632e848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00632e848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00632e848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38b2f468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38b2f468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00864414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00864414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38b2f468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238b2f468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238b2f468d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38b2f468d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238b2f468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38b2f468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38b2f468d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38b2f468d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200632e848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200632e848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200864414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200864414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200632e84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200632e84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238b2f468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238b2f468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04e9800b4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04e9800b4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00632e848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200632e848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00632e848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00632e848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00632e84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00632e84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200632e84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200632e84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00632e84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200632e84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200632e84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200632e84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200632e848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200632e848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48096" y="338325"/>
            <a:ext cx="54480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pytorch.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303210" y="959719"/>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5248650" y="2002525"/>
            <a:ext cx="38391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Image Cartoonization</a:t>
            </a:r>
            <a:endParaRPr sz="5000">
              <a:solidFill>
                <a:schemeClr val="dk2"/>
              </a:solidFill>
            </a:endParaRPr>
          </a:p>
        </p:txBody>
      </p:sp>
      <p:sp>
        <p:nvSpPr>
          <p:cNvPr id="1881" name="Google Shape;1881;p33"/>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t>Karthikeya Bethu</a:t>
            </a:r>
            <a:endParaRPr sz="2300"/>
          </a:p>
          <a:p>
            <a:pPr indent="0" lvl="0" marL="0" rtl="0" algn="r">
              <a:spcBef>
                <a:spcPts val="0"/>
              </a:spcBef>
              <a:spcAft>
                <a:spcPts val="0"/>
              </a:spcAft>
              <a:buNone/>
            </a:pPr>
            <a:r>
              <a:rPr lang="en" sz="2300"/>
              <a:t>Karthik M</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42"/>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Non-photorealistic rendering (NPR)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12" name="Google Shape;2212;p42"/>
          <p:cNvSpPr txBox="1"/>
          <p:nvPr/>
        </p:nvSpPr>
        <p:spPr>
          <a:xfrm>
            <a:off x="1182225" y="1239625"/>
            <a:ext cx="6779400" cy="2411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NPR algorithms have been developed, either automatically or semi-automatically, to mimic specific artistic styles including cartoons</a:t>
            </a:r>
            <a:endParaRPr sz="1600"/>
          </a:p>
          <a:p>
            <a:pPr indent="-330200" lvl="0" marL="457200" rtl="0" algn="l">
              <a:spcBef>
                <a:spcPts val="1000"/>
              </a:spcBef>
              <a:spcAft>
                <a:spcPts val="0"/>
              </a:spcAft>
              <a:buSzPts val="1600"/>
              <a:buChar char="●"/>
            </a:pPr>
            <a:r>
              <a:rPr lang="en" sz="1600"/>
              <a:t>However, It is difficult to capture rich artistic styles using simple mathematical formulas.</a:t>
            </a:r>
            <a:endParaRPr sz="1600"/>
          </a:p>
          <a:p>
            <a:pPr indent="-330200" lvl="0" marL="457200" rtl="0" algn="l">
              <a:spcBef>
                <a:spcPts val="1000"/>
              </a:spcBef>
              <a:spcAft>
                <a:spcPts val="1000"/>
              </a:spcAft>
              <a:buSzPts val="1600"/>
              <a:buChar char="●"/>
            </a:pPr>
            <a:r>
              <a:rPr lang="en" sz="1600"/>
              <a:t>In particular, applying filtering or optimization uniformly to the entirely image does not give the high-level abstraction that an artist would normally do.</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43"/>
          <p:cNvSpPr txBox="1"/>
          <p:nvPr>
            <p:ph type="title"/>
          </p:nvPr>
        </p:nvSpPr>
        <p:spPr>
          <a:xfrm>
            <a:off x="1823475" y="338323"/>
            <a:ext cx="5496900" cy="101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Stylization with neural networks</a:t>
            </a:r>
            <a:endParaRPr/>
          </a:p>
          <a:p>
            <a:pPr indent="0" lvl="0" marL="0" rtl="0" algn="ctr">
              <a:spcBef>
                <a:spcPts val="0"/>
              </a:spcBef>
              <a:spcAft>
                <a:spcPts val="0"/>
              </a:spcAft>
              <a:buNone/>
            </a:pPr>
            <a:r>
              <a:rPr lang="en"/>
              <a:t>(Style Transfer)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218" name="Google Shape;2218;p43"/>
          <p:cNvPicPr preferRelativeResize="0"/>
          <p:nvPr/>
        </p:nvPicPr>
        <p:blipFill>
          <a:blip r:embed="rId3">
            <a:alphaModFix/>
          </a:blip>
          <a:stretch>
            <a:fillRect/>
          </a:stretch>
        </p:blipFill>
        <p:spPr>
          <a:xfrm>
            <a:off x="1176350" y="1622118"/>
            <a:ext cx="6791300" cy="2225357"/>
          </a:xfrm>
          <a:prstGeom prst="rect">
            <a:avLst/>
          </a:prstGeom>
          <a:noFill/>
          <a:ln>
            <a:noFill/>
          </a:ln>
        </p:spPr>
      </p:pic>
      <p:sp>
        <p:nvSpPr>
          <p:cNvPr id="2219" name="Google Shape;2219;p43"/>
          <p:cNvSpPr txBox="1"/>
          <p:nvPr/>
        </p:nvSpPr>
        <p:spPr>
          <a:xfrm>
            <a:off x="966400" y="4594100"/>
            <a:ext cx="677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source: https://datascience-enthusiast.com/DL/Art_Generation_with_Neural_Style_Transfer_v2.html</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44"/>
          <p:cNvSpPr txBox="1"/>
          <p:nvPr/>
        </p:nvSpPr>
        <p:spPr>
          <a:xfrm>
            <a:off x="1182300" y="356875"/>
            <a:ext cx="677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t>Style transfer key points</a:t>
            </a:r>
            <a:endParaRPr sz="2800"/>
          </a:p>
        </p:txBody>
      </p:sp>
      <p:sp>
        <p:nvSpPr>
          <p:cNvPr id="2225" name="Google Shape;2225;p44"/>
          <p:cNvSpPr txBox="1"/>
          <p:nvPr/>
        </p:nvSpPr>
        <p:spPr>
          <a:xfrm>
            <a:off x="1182300" y="1051350"/>
            <a:ext cx="6779400" cy="349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Style transfer in Convolutional Neural Networks (CNNs) is a technique for creating a new image that combines the content of one image with the style of another image.</a:t>
            </a:r>
            <a:endParaRPr/>
          </a:p>
          <a:p>
            <a:pPr indent="-317500" lvl="0" marL="457200" rtl="0" algn="l">
              <a:spcBef>
                <a:spcPts val="1000"/>
              </a:spcBef>
              <a:spcAft>
                <a:spcPts val="0"/>
              </a:spcAft>
              <a:buSzPts val="1400"/>
              <a:buAutoNum type="arabicPeriod"/>
            </a:pPr>
            <a:r>
              <a:rPr lang="en"/>
              <a:t>A CNN is trained to extract features that capture the content and style of an image, using separate pre-trained networks for the content and style images.</a:t>
            </a:r>
            <a:endParaRPr/>
          </a:p>
          <a:p>
            <a:pPr indent="-317500" lvl="0" marL="457200" rtl="0" algn="l">
              <a:spcBef>
                <a:spcPts val="1000"/>
              </a:spcBef>
              <a:spcAft>
                <a:spcPts val="0"/>
              </a:spcAft>
              <a:buSzPts val="1400"/>
              <a:buAutoNum type="arabicPeriod"/>
            </a:pPr>
            <a:r>
              <a:rPr lang="en"/>
              <a:t>The style features of the style image are matched with the content features of the content image to generate a new image that preserves the content of the content image while applying the style of the style image.</a:t>
            </a:r>
            <a:endParaRPr/>
          </a:p>
          <a:p>
            <a:pPr indent="-317500" lvl="0" marL="457200" rtl="0" algn="l">
              <a:spcBef>
                <a:spcPts val="1000"/>
              </a:spcBef>
              <a:spcAft>
                <a:spcPts val="0"/>
              </a:spcAft>
              <a:buSzPts val="1400"/>
              <a:buAutoNum type="arabicPeriod"/>
            </a:pPr>
            <a:r>
              <a:rPr lang="en"/>
              <a:t>This is achieved by optimizing a loss function that measures the difference between the </a:t>
            </a:r>
            <a:r>
              <a:rPr b="1" lang="en"/>
              <a:t>content </a:t>
            </a:r>
            <a:r>
              <a:rPr lang="en"/>
              <a:t>and </a:t>
            </a:r>
            <a:r>
              <a:rPr b="1" lang="en"/>
              <a:t>style </a:t>
            </a:r>
            <a:r>
              <a:rPr lang="en"/>
              <a:t>features of the new image and the content and style images.</a:t>
            </a:r>
            <a:endParaRPr/>
          </a:p>
          <a:p>
            <a:pPr indent="-317500" lvl="0" marL="457200" rtl="0" algn="l">
              <a:spcBef>
                <a:spcPts val="1000"/>
              </a:spcBef>
              <a:spcAft>
                <a:spcPts val="1000"/>
              </a:spcAft>
              <a:buSzPts val="1400"/>
              <a:buAutoNum type="arabicPeriod"/>
            </a:pPr>
            <a:r>
              <a:rPr lang="en"/>
              <a:t>The optimization process updates the pixels of the new image to minimize this loss function until the desired level of style transfer is achieved.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45"/>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translation with GANs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31" name="Google Shape;2231;p45"/>
          <p:cNvSpPr txBox="1"/>
          <p:nvPr/>
        </p:nvSpPr>
        <p:spPr>
          <a:xfrm>
            <a:off x="1359350" y="1016000"/>
            <a:ext cx="165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Architecture</a:t>
            </a:r>
            <a:endParaRPr b="1" baseline="30000" sz="1800"/>
          </a:p>
        </p:txBody>
      </p:sp>
      <p:sp>
        <p:nvSpPr>
          <p:cNvPr id="2232" name="Google Shape;2232;p45"/>
          <p:cNvSpPr txBox="1"/>
          <p:nvPr/>
        </p:nvSpPr>
        <p:spPr>
          <a:xfrm>
            <a:off x="1182300" y="1592725"/>
            <a:ext cx="6779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Generative Adversarial Networks (GANs) consist of two neural networks: a Generator and a Discriminator.</a:t>
            </a:r>
            <a:endParaRPr/>
          </a:p>
          <a:p>
            <a:pPr indent="-317500" lvl="0" marL="457200" rtl="0" algn="l">
              <a:spcBef>
                <a:spcPts val="0"/>
              </a:spcBef>
              <a:spcAft>
                <a:spcPts val="0"/>
              </a:spcAft>
              <a:buSzPts val="1400"/>
              <a:buChar char="●"/>
            </a:pPr>
            <a:r>
              <a:rPr lang="en"/>
              <a:t>Generator: Learns to create realistic images from random noise or input images.</a:t>
            </a:r>
            <a:endParaRPr/>
          </a:p>
          <a:p>
            <a:pPr indent="-317500" lvl="0" marL="457200" rtl="0" algn="l">
              <a:spcBef>
                <a:spcPts val="0"/>
              </a:spcBef>
              <a:spcAft>
                <a:spcPts val="0"/>
              </a:spcAft>
              <a:buSzPts val="1400"/>
              <a:buChar char="●"/>
            </a:pPr>
            <a:r>
              <a:rPr lang="en"/>
              <a:t>Discriminator: Learns to differentiate between real and generated images.</a:t>
            </a:r>
            <a:endParaRPr/>
          </a:p>
          <a:p>
            <a:pPr indent="0" lvl="0" marL="0" rtl="0" algn="l">
              <a:spcBef>
                <a:spcPts val="0"/>
              </a:spcBef>
              <a:spcAft>
                <a:spcPts val="0"/>
              </a:spcAft>
              <a:buNone/>
            </a:pPr>
            <a:r>
              <a:t/>
            </a:r>
            <a:endParaRPr/>
          </a:p>
        </p:txBody>
      </p:sp>
      <p:pic>
        <p:nvPicPr>
          <p:cNvPr id="2233" name="Google Shape;2233;p45"/>
          <p:cNvPicPr preferRelativeResize="0"/>
          <p:nvPr/>
        </p:nvPicPr>
        <p:blipFill>
          <a:blip r:embed="rId3">
            <a:alphaModFix/>
          </a:blip>
          <a:stretch>
            <a:fillRect/>
          </a:stretch>
        </p:blipFill>
        <p:spPr>
          <a:xfrm>
            <a:off x="2001925" y="2889800"/>
            <a:ext cx="4872799" cy="205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46"/>
          <p:cNvSpPr txBox="1"/>
          <p:nvPr>
            <p:ph type="title"/>
          </p:nvPr>
        </p:nvSpPr>
        <p:spPr>
          <a:xfrm>
            <a:off x="1823550" y="2133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translation with GANs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239" name="Google Shape;2239;p46"/>
          <p:cNvSpPr txBox="1"/>
          <p:nvPr/>
        </p:nvSpPr>
        <p:spPr>
          <a:xfrm>
            <a:off x="1244825" y="786075"/>
            <a:ext cx="192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Loss Functions</a:t>
            </a:r>
            <a:endParaRPr b="1" baseline="30000" sz="1800"/>
          </a:p>
        </p:txBody>
      </p:sp>
      <p:sp>
        <p:nvSpPr>
          <p:cNvPr id="2240" name="Google Shape;2240;p46"/>
          <p:cNvSpPr txBox="1"/>
          <p:nvPr/>
        </p:nvSpPr>
        <p:spPr>
          <a:xfrm>
            <a:off x="814975" y="1164500"/>
            <a:ext cx="74343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t>Adversarial loss</a:t>
            </a:r>
            <a:endParaRPr b="1" sz="1200"/>
          </a:p>
          <a:p>
            <a:pPr indent="-304800" lvl="1" marL="914400" rtl="0" algn="l">
              <a:spcBef>
                <a:spcPts val="0"/>
              </a:spcBef>
              <a:spcAft>
                <a:spcPts val="0"/>
              </a:spcAft>
              <a:buSzPts val="1200"/>
              <a:buChar char="○"/>
            </a:pPr>
            <a:r>
              <a:rPr lang="en" sz="1200"/>
              <a:t>Adversarial loss is used in GANs to encourage the Generator to create realistic images that can fool the Discriminator. The loss is computed based on the Discriminator's classification of real and generated images. The Generator tries to minimize the adversarial loss, while the Discriminator tries to maximize it. Adversarial loss can be formulated as:</a:t>
            </a:r>
            <a:endParaRPr sz="1200"/>
          </a:p>
          <a:p>
            <a:pPr indent="-304800" lvl="2" marL="1371600" rtl="0" algn="l">
              <a:spcBef>
                <a:spcPts val="0"/>
              </a:spcBef>
              <a:spcAft>
                <a:spcPts val="0"/>
              </a:spcAft>
              <a:buSzPts val="1200"/>
              <a:buChar char="■"/>
            </a:pPr>
            <a:r>
              <a:rPr lang="en" sz="1200"/>
              <a:t>Generator loss</a:t>
            </a:r>
            <a:endParaRPr sz="1200"/>
          </a:p>
          <a:p>
            <a:pPr indent="-304800" lvl="3" marL="1828800" rtl="0" algn="l">
              <a:spcBef>
                <a:spcPts val="0"/>
              </a:spcBef>
              <a:spcAft>
                <a:spcPts val="0"/>
              </a:spcAft>
              <a:buSzPts val="1200"/>
              <a:buChar char="●"/>
            </a:pPr>
            <a:r>
              <a:rPr lang="en" sz="1200"/>
              <a:t>G_loss = -E[log(D(G(z)))]</a:t>
            </a:r>
            <a:endParaRPr sz="1200"/>
          </a:p>
          <a:p>
            <a:pPr indent="-304800" lvl="2" marL="1371600" rtl="0" algn="l">
              <a:spcBef>
                <a:spcPts val="0"/>
              </a:spcBef>
              <a:spcAft>
                <a:spcPts val="0"/>
              </a:spcAft>
              <a:buSzPts val="1200"/>
              <a:buChar char="■"/>
            </a:pPr>
            <a:r>
              <a:rPr lang="en" sz="1200"/>
              <a:t>Discriminator loss (D_loss)</a:t>
            </a:r>
            <a:endParaRPr sz="1200"/>
          </a:p>
          <a:p>
            <a:pPr indent="-304800" lvl="3" marL="1828800" rtl="0" algn="l">
              <a:spcBef>
                <a:spcPts val="0"/>
              </a:spcBef>
              <a:spcAft>
                <a:spcPts val="0"/>
              </a:spcAft>
              <a:buSzPts val="1200"/>
              <a:buChar char="●"/>
            </a:pPr>
            <a:r>
              <a:rPr lang="en" sz="1200"/>
              <a:t>D_loss = E[log(D(x))] + E[log(1 - D(G(z)))]</a:t>
            </a:r>
            <a:endParaRPr sz="1200"/>
          </a:p>
          <a:p>
            <a:pPr indent="-304800" lvl="1" marL="914400" rtl="0" algn="l">
              <a:spcBef>
                <a:spcPts val="0"/>
              </a:spcBef>
              <a:spcAft>
                <a:spcPts val="0"/>
              </a:spcAft>
              <a:buSzPts val="1200"/>
              <a:buChar char="○"/>
            </a:pPr>
            <a:r>
              <a:rPr lang="en" sz="1200"/>
              <a:t>where G is the Generator, D is the Discriminator, z is the random noise input to the Generator, and E denotes the expectation.where x is a real image from the training dataset.</a:t>
            </a:r>
            <a:endParaRPr sz="1200"/>
          </a:p>
          <a:p>
            <a:pPr indent="-304800" lvl="1" marL="914400" rtl="0" algn="l">
              <a:spcBef>
                <a:spcPts val="0"/>
              </a:spcBef>
              <a:spcAft>
                <a:spcPts val="0"/>
              </a:spcAft>
              <a:buSzPts val="1200"/>
              <a:buChar char="○"/>
            </a:pPr>
            <a:r>
              <a:t/>
            </a:r>
            <a:endParaRPr sz="1200"/>
          </a:p>
          <a:p>
            <a:pPr indent="-304800" lvl="0" marL="457200" rtl="0" algn="l">
              <a:spcBef>
                <a:spcPts val="0"/>
              </a:spcBef>
              <a:spcAft>
                <a:spcPts val="0"/>
              </a:spcAft>
              <a:buSzPts val="1200"/>
              <a:buChar char="●"/>
            </a:pPr>
            <a:r>
              <a:rPr b="1" lang="en" sz="1200"/>
              <a:t>Content loss</a:t>
            </a:r>
            <a:endParaRPr b="1" sz="1200"/>
          </a:p>
          <a:p>
            <a:pPr indent="-304800" lvl="1" marL="914400" rtl="0" algn="l">
              <a:spcBef>
                <a:spcPts val="0"/>
              </a:spcBef>
              <a:spcAft>
                <a:spcPts val="0"/>
              </a:spcAft>
              <a:buSzPts val="1200"/>
              <a:buChar char="○"/>
            </a:pPr>
            <a:r>
              <a:rPr lang="en" sz="1200"/>
              <a:t>Content loss, also known as feature loss or perceptual loss, is a type of loss function used to ensure that the generated images maintain the content and structure of the input images.</a:t>
            </a:r>
            <a:endParaRPr sz="1200"/>
          </a:p>
          <a:p>
            <a:pPr indent="-304800" lvl="2" marL="1371600" rtl="0" algn="l">
              <a:spcBef>
                <a:spcPts val="0"/>
              </a:spcBef>
              <a:spcAft>
                <a:spcPts val="0"/>
              </a:spcAft>
              <a:buSzPts val="1200"/>
              <a:buChar char="■"/>
            </a:pPr>
            <a:r>
              <a:rPr lang="en" sz="1200"/>
              <a:t>L_content = ||F(x) - F(G(x))||^2</a:t>
            </a:r>
            <a:endParaRPr sz="1200"/>
          </a:p>
          <a:p>
            <a:pPr indent="-304800" lvl="1" marL="914400" rtl="0" algn="l">
              <a:spcBef>
                <a:spcPts val="0"/>
              </a:spcBef>
              <a:spcAft>
                <a:spcPts val="0"/>
              </a:spcAft>
              <a:buSzPts val="1200"/>
              <a:buChar char="○"/>
            </a:pPr>
            <a:r>
              <a:rPr lang="en" sz="1200"/>
              <a:t>where F(x) and F(G(x)) are the feature representations of the input image x and the generated image G(x) at a specific layer of the pre-trained model, and ||.||^2 denotes the squared Euclidean distance.</a:t>
            </a:r>
            <a:endParaRPr sz="1200"/>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47"/>
          <p:cNvSpPr txBox="1"/>
          <p:nvPr>
            <p:ph type="title"/>
          </p:nvPr>
        </p:nvSpPr>
        <p:spPr>
          <a:xfrm>
            <a:off x="2767500" y="2407675"/>
            <a:ext cx="36090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Proposed Idea</a:t>
            </a:r>
            <a:endParaRPr sz="4700"/>
          </a:p>
        </p:txBody>
      </p:sp>
      <p:sp>
        <p:nvSpPr>
          <p:cNvPr id="2246" name="Google Shape;2246;p47"/>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48"/>
          <p:cNvSpPr txBox="1"/>
          <p:nvPr/>
        </p:nvSpPr>
        <p:spPr>
          <a:xfrm>
            <a:off x="1848096" y="338325"/>
            <a:ext cx="5448000" cy="6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94949"/>
                </a:solidFill>
                <a:latin typeface="Fjalla One"/>
                <a:ea typeface="Fjalla One"/>
                <a:cs typeface="Fjalla One"/>
                <a:sym typeface="Fjalla One"/>
              </a:rPr>
              <a:t>Implement 2 models</a:t>
            </a:r>
            <a:endParaRPr sz="2800">
              <a:solidFill>
                <a:srgbClr val="494949"/>
              </a:solidFill>
              <a:latin typeface="Fjalla One"/>
              <a:ea typeface="Fjalla One"/>
              <a:cs typeface="Fjalla One"/>
              <a:sym typeface="Fjalla One"/>
            </a:endParaRPr>
          </a:p>
        </p:txBody>
      </p:sp>
      <p:sp>
        <p:nvSpPr>
          <p:cNvPr id="2252" name="Google Shape;2252;p48"/>
          <p:cNvSpPr/>
          <p:nvPr/>
        </p:nvSpPr>
        <p:spPr>
          <a:xfrm>
            <a:off x="4665800" y="1135707"/>
            <a:ext cx="2676000" cy="3222300"/>
          </a:xfrm>
          <a:prstGeom prst="roundRect">
            <a:avLst>
              <a:gd fmla="val 16667" name="adj"/>
            </a:avLst>
          </a:prstGeom>
          <a:solidFill>
            <a:srgbClr val="AB8F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8"/>
          <p:cNvSpPr/>
          <p:nvPr/>
        </p:nvSpPr>
        <p:spPr>
          <a:xfrm>
            <a:off x="4850900" y="132935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8"/>
          <p:cNvSpPr/>
          <p:nvPr/>
        </p:nvSpPr>
        <p:spPr>
          <a:xfrm>
            <a:off x="1802225" y="1135707"/>
            <a:ext cx="2676000" cy="3222300"/>
          </a:xfrm>
          <a:prstGeom prst="roundRect">
            <a:avLst>
              <a:gd fmla="val 16667" name="adj"/>
            </a:avLst>
          </a:prstGeom>
          <a:solidFill>
            <a:srgbClr val="AB8F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1987325" y="132935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txBox="1"/>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94949"/>
                </a:solidFill>
                <a:latin typeface="Barlow Semi Condensed"/>
                <a:ea typeface="Barlow Semi Condensed"/>
                <a:cs typeface="Barlow Semi Condensed"/>
                <a:sym typeface="Barlow Semi Condensed"/>
              </a:rPr>
              <a:t>Implemed CycleGAN to to </a:t>
            </a:r>
            <a:r>
              <a:rPr lang="en" sz="1600">
                <a:solidFill>
                  <a:srgbClr val="494949"/>
                </a:solidFill>
                <a:latin typeface="Barlow Semi Condensed"/>
                <a:ea typeface="Barlow Semi Condensed"/>
                <a:cs typeface="Barlow Semi Condensed"/>
                <a:sym typeface="Barlow Semi Condensed"/>
              </a:rPr>
              <a:t>convert</a:t>
            </a:r>
            <a:r>
              <a:rPr lang="en" sz="1600">
                <a:solidFill>
                  <a:srgbClr val="494949"/>
                </a:solidFill>
                <a:latin typeface="Barlow Semi Condensed"/>
                <a:ea typeface="Barlow Semi Condensed"/>
                <a:cs typeface="Barlow Semi Condensed"/>
                <a:sym typeface="Barlow Semi Condensed"/>
              </a:rPr>
              <a:t> Real world images containing faces to Anime faces.</a:t>
            </a:r>
            <a:endParaRPr sz="1300">
              <a:solidFill>
                <a:srgbClr val="494949"/>
              </a:solidFill>
              <a:latin typeface="Barlow Semi Condensed"/>
              <a:ea typeface="Barlow Semi Condensed"/>
              <a:cs typeface="Barlow Semi Condensed"/>
              <a:sym typeface="Barlow Semi Condensed"/>
            </a:endParaRPr>
          </a:p>
        </p:txBody>
      </p:sp>
      <p:sp>
        <p:nvSpPr>
          <p:cNvPr id="2257" name="Google Shape;2257;p48"/>
          <p:cNvSpPr txBox="1"/>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94949"/>
                </a:solidFill>
                <a:latin typeface="Barlow Semi Condensed"/>
                <a:ea typeface="Barlow Semi Condensed"/>
                <a:cs typeface="Barlow Semi Condensed"/>
                <a:sym typeface="Barlow Semi Condensed"/>
              </a:rPr>
              <a:t>Transfer learning on </a:t>
            </a:r>
            <a:r>
              <a:rPr lang="en" sz="1600">
                <a:solidFill>
                  <a:srgbClr val="494949"/>
                </a:solidFill>
                <a:latin typeface="Barlow Semi Condensed"/>
                <a:ea typeface="Barlow Semi Condensed"/>
                <a:cs typeface="Barlow Semi Condensed"/>
                <a:sym typeface="Barlow Semi Condensed"/>
              </a:rPr>
              <a:t>pre-trained</a:t>
            </a:r>
            <a:r>
              <a:rPr lang="en" sz="1600">
                <a:solidFill>
                  <a:srgbClr val="494949"/>
                </a:solidFill>
                <a:latin typeface="Barlow Semi Condensed"/>
                <a:ea typeface="Barlow Semi Condensed"/>
                <a:cs typeface="Barlow Semi Condensed"/>
                <a:sym typeface="Barlow Semi Condensed"/>
              </a:rPr>
              <a:t> CNN</a:t>
            </a:r>
            <a:endParaRPr sz="1600">
              <a:solidFill>
                <a:srgbClr val="494949"/>
              </a:solidFill>
              <a:latin typeface="Barlow Semi Condensed"/>
              <a:ea typeface="Barlow Semi Condensed"/>
              <a:cs typeface="Barlow Semi Condensed"/>
              <a:sym typeface="Barlow Semi Condensed"/>
            </a:endParaRPr>
          </a:p>
        </p:txBody>
      </p:sp>
      <p:sp>
        <p:nvSpPr>
          <p:cNvPr id="2258" name="Google Shape;2258;p48"/>
          <p:cNvSpPr txBox="1"/>
          <p:nvPr/>
        </p:nvSpPr>
        <p:spPr>
          <a:xfrm>
            <a:off x="4956048" y="2221992"/>
            <a:ext cx="2084700" cy="2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B8FDC"/>
                </a:solidFill>
                <a:latin typeface="Barlow Semi Condensed Medium"/>
                <a:ea typeface="Barlow Semi Condensed Medium"/>
                <a:cs typeface="Barlow Semi Condensed Medium"/>
                <a:sym typeface="Barlow Semi Condensed Medium"/>
              </a:rPr>
              <a:t>GANS</a:t>
            </a:r>
            <a:endParaRPr sz="1800">
              <a:solidFill>
                <a:srgbClr val="AB8FDC"/>
              </a:solidFill>
              <a:latin typeface="Barlow Semi Condensed Medium"/>
              <a:ea typeface="Barlow Semi Condensed Medium"/>
              <a:cs typeface="Barlow Semi Condensed Medium"/>
              <a:sym typeface="Barlow Semi Condensed Medium"/>
            </a:endParaRPr>
          </a:p>
        </p:txBody>
      </p:sp>
      <p:sp>
        <p:nvSpPr>
          <p:cNvPr id="2259" name="Google Shape;2259;p48"/>
          <p:cNvSpPr txBox="1"/>
          <p:nvPr/>
        </p:nvSpPr>
        <p:spPr>
          <a:xfrm>
            <a:off x="2093976" y="2203704"/>
            <a:ext cx="2084700" cy="3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AB8FDC"/>
                </a:solidFill>
                <a:latin typeface="Barlow Semi Condensed Medium"/>
                <a:ea typeface="Barlow Semi Condensed Medium"/>
                <a:cs typeface="Barlow Semi Condensed Medium"/>
                <a:sym typeface="Barlow Semi Condensed Medium"/>
              </a:rPr>
              <a:t>Style transfer</a:t>
            </a:r>
            <a:endParaRPr sz="1800">
              <a:solidFill>
                <a:srgbClr val="AB8FDC"/>
              </a:solidFill>
              <a:latin typeface="Barlow Semi Condensed Medium"/>
              <a:ea typeface="Barlow Semi Condensed Medium"/>
              <a:cs typeface="Barlow Semi Condensed Medium"/>
              <a:sym typeface="Barlow Semi Condensed Medium"/>
            </a:endParaRPr>
          </a:p>
        </p:txBody>
      </p:sp>
      <p:sp>
        <p:nvSpPr>
          <p:cNvPr id="2260" name="Google Shape;2260;p48"/>
          <p:cNvSpPr txBox="1"/>
          <p:nvPr/>
        </p:nvSpPr>
        <p:spPr>
          <a:xfrm>
            <a:off x="2779776" y="1627632"/>
            <a:ext cx="722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94949"/>
                </a:solidFill>
                <a:latin typeface="Fjalla One"/>
                <a:ea typeface="Fjalla One"/>
                <a:cs typeface="Fjalla One"/>
                <a:sym typeface="Fjalla One"/>
              </a:rPr>
              <a:t>01</a:t>
            </a:r>
            <a:endParaRPr sz="3000">
              <a:solidFill>
                <a:srgbClr val="494949"/>
              </a:solidFill>
              <a:latin typeface="Fjalla One"/>
              <a:ea typeface="Fjalla One"/>
              <a:cs typeface="Fjalla One"/>
              <a:sym typeface="Fjalla One"/>
            </a:endParaRPr>
          </a:p>
        </p:txBody>
      </p:sp>
      <p:sp>
        <p:nvSpPr>
          <p:cNvPr id="2261" name="Google Shape;2261;p48"/>
          <p:cNvSpPr txBox="1"/>
          <p:nvPr/>
        </p:nvSpPr>
        <p:spPr>
          <a:xfrm>
            <a:off x="5641848" y="1627632"/>
            <a:ext cx="722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494949"/>
                </a:solidFill>
                <a:latin typeface="Fjalla One"/>
                <a:ea typeface="Fjalla One"/>
                <a:cs typeface="Fjalla One"/>
                <a:sym typeface="Fjalla One"/>
              </a:rPr>
              <a:t>02</a:t>
            </a:r>
            <a:endParaRPr sz="3000">
              <a:solidFill>
                <a:srgbClr val="494949"/>
              </a:solidFill>
              <a:latin typeface="Fjalla One"/>
              <a:ea typeface="Fjalla One"/>
              <a:cs typeface="Fjalla One"/>
              <a:sym typeface="Fjalla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49"/>
          <p:cNvSpPr txBox="1"/>
          <p:nvPr/>
        </p:nvSpPr>
        <p:spPr>
          <a:xfrm>
            <a:off x="1324050" y="451050"/>
            <a:ext cx="6495900" cy="615600"/>
          </a:xfrm>
          <a:prstGeom prst="rect">
            <a:avLst/>
          </a:prstGeom>
          <a:noFill/>
          <a:ln>
            <a:noFill/>
          </a:ln>
        </p:spPr>
        <p:txBody>
          <a:bodyPr anchorCtr="0" anchor="t" bIns="91425" lIns="91425" spcFirstLastPara="1" rIns="91425" wrap="square" tIns="91425">
            <a:spAutoFit/>
          </a:bodyPr>
          <a:lstStyle/>
          <a:p>
            <a:pPr indent="-406400" lvl="0" marL="457200" rtl="0" algn="ctr">
              <a:spcBef>
                <a:spcPts val="0"/>
              </a:spcBef>
              <a:spcAft>
                <a:spcPts val="0"/>
              </a:spcAft>
              <a:buSzPts val="2800"/>
              <a:buAutoNum type="arabicParenR"/>
            </a:pPr>
            <a:r>
              <a:rPr lang="en" sz="2800"/>
              <a:t>Style Transfer</a:t>
            </a:r>
            <a:endParaRPr sz="2800"/>
          </a:p>
        </p:txBody>
      </p:sp>
      <p:sp>
        <p:nvSpPr>
          <p:cNvPr id="2267" name="Google Shape;2267;p49"/>
          <p:cNvSpPr txBox="1"/>
          <p:nvPr/>
        </p:nvSpPr>
        <p:spPr>
          <a:xfrm>
            <a:off x="1182300" y="1335275"/>
            <a:ext cx="67794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Applied transfer learning on </a:t>
            </a:r>
            <a:r>
              <a:rPr lang="en" sz="1600"/>
              <a:t>pre-trained</a:t>
            </a:r>
            <a:r>
              <a:rPr lang="en" sz="1600"/>
              <a:t> CNN models like VGG net</a:t>
            </a:r>
            <a:endParaRPr sz="1600"/>
          </a:p>
        </p:txBody>
      </p:sp>
      <p:pic>
        <p:nvPicPr>
          <p:cNvPr id="2268" name="Google Shape;2268;p49"/>
          <p:cNvPicPr preferRelativeResize="0"/>
          <p:nvPr/>
        </p:nvPicPr>
        <p:blipFill>
          <a:blip r:embed="rId3">
            <a:alphaModFix/>
          </a:blip>
          <a:stretch>
            <a:fillRect/>
          </a:stretch>
        </p:blipFill>
        <p:spPr>
          <a:xfrm>
            <a:off x="1611875" y="2012375"/>
            <a:ext cx="6019751" cy="2152650"/>
          </a:xfrm>
          <a:prstGeom prst="rect">
            <a:avLst/>
          </a:prstGeom>
          <a:noFill/>
          <a:ln>
            <a:noFill/>
          </a:ln>
        </p:spPr>
      </p:pic>
      <p:sp>
        <p:nvSpPr>
          <p:cNvPr id="2269" name="Google Shape;2269;p49"/>
          <p:cNvSpPr txBox="1"/>
          <p:nvPr/>
        </p:nvSpPr>
        <p:spPr>
          <a:xfrm>
            <a:off x="1182300" y="4165025"/>
            <a:ext cx="6519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It has 2 losses content loss and style loss</a:t>
            </a:r>
            <a:endParaRPr/>
          </a:p>
        </p:txBody>
      </p:sp>
      <p:sp>
        <p:nvSpPr>
          <p:cNvPr id="2270" name="Google Shape;2270;p49"/>
          <p:cNvSpPr txBox="1"/>
          <p:nvPr/>
        </p:nvSpPr>
        <p:spPr>
          <a:xfrm>
            <a:off x="702400" y="4665575"/>
            <a:ext cx="783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 source : https://www.analyticsvidhya.com/blog/2020/10/introduction-and-implementation-to-neural-style-transfer-deep-learning/</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50"/>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results</a:t>
            </a:r>
            <a:r>
              <a:rPr lang="en"/>
              <a:t> for Style Transfer</a:t>
            </a:r>
            <a:endParaRPr/>
          </a:p>
        </p:txBody>
      </p:sp>
      <p:pic>
        <p:nvPicPr>
          <p:cNvPr id="2276" name="Google Shape;2276;p50"/>
          <p:cNvPicPr preferRelativeResize="0"/>
          <p:nvPr/>
        </p:nvPicPr>
        <p:blipFill>
          <a:blip r:embed="rId3">
            <a:alphaModFix/>
          </a:blip>
          <a:stretch>
            <a:fillRect/>
          </a:stretch>
        </p:blipFill>
        <p:spPr>
          <a:xfrm>
            <a:off x="813225" y="1744450"/>
            <a:ext cx="7540000" cy="2144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51"/>
          <p:cNvSpPr txBox="1"/>
          <p:nvPr/>
        </p:nvSpPr>
        <p:spPr>
          <a:xfrm>
            <a:off x="1439700" y="1154600"/>
            <a:ext cx="6174300" cy="173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Paired vs. unpaired image-to-image translation:</a:t>
            </a:r>
            <a:endParaRPr/>
          </a:p>
          <a:p>
            <a:pPr indent="-317500" lvl="1" marL="914400" rtl="0" algn="l">
              <a:spcBef>
                <a:spcPts val="1000"/>
              </a:spcBef>
              <a:spcAft>
                <a:spcPts val="0"/>
              </a:spcAft>
              <a:buSzPts val="1400"/>
              <a:buChar char="○"/>
            </a:pPr>
            <a:r>
              <a:rPr lang="en"/>
              <a:t>Paired: Requires a dataset with corresponding images in both domains (e.g., input-output pairs).</a:t>
            </a:r>
            <a:endParaRPr/>
          </a:p>
          <a:p>
            <a:pPr indent="-317500" lvl="1" marL="914400" rtl="0" algn="l">
              <a:spcBef>
                <a:spcPts val="1000"/>
              </a:spcBef>
              <a:spcAft>
                <a:spcPts val="1000"/>
              </a:spcAft>
              <a:buSzPts val="1400"/>
              <a:buChar char="○"/>
            </a:pPr>
            <a:r>
              <a:rPr lang="en"/>
              <a:t>Unpaired: Does not require corresponding images in both domains; learns to map between domains using separate datasets for each domain.</a:t>
            </a:r>
            <a:endParaRPr/>
          </a:p>
        </p:txBody>
      </p:sp>
      <p:sp>
        <p:nvSpPr>
          <p:cNvPr id="2282" name="Google Shape;2282;p51"/>
          <p:cNvSpPr txBox="1"/>
          <p:nvPr/>
        </p:nvSpPr>
        <p:spPr>
          <a:xfrm>
            <a:off x="1335900" y="403950"/>
            <a:ext cx="647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2) GANs - CycleGAN</a:t>
            </a:r>
            <a:endParaRPr sz="3000"/>
          </a:p>
        </p:txBody>
      </p:sp>
      <p:sp>
        <p:nvSpPr>
          <p:cNvPr id="2283" name="Google Shape;2283;p51"/>
          <p:cNvSpPr txBox="1"/>
          <p:nvPr/>
        </p:nvSpPr>
        <p:spPr>
          <a:xfrm>
            <a:off x="1439700" y="2931425"/>
            <a:ext cx="5997300" cy="151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CycleGAN for unpaired image-to-image translation:</a:t>
            </a:r>
            <a:endParaRPr/>
          </a:p>
          <a:p>
            <a:pPr indent="-317500" lvl="1" marL="914400" rtl="0" algn="l">
              <a:spcBef>
                <a:spcPts val="1000"/>
              </a:spcBef>
              <a:spcAft>
                <a:spcPts val="0"/>
              </a:spcAft>
              <a:buSzPts val="1400"/>
              <a:buChar char="○"/>
            </a:pPr>
            <a:r>
              <a:rPr lang="en"/>
              <a:t>Consists of two Generator networks (G_A2B and G_B2A) and two Discriminator networks (D_A and D_B).</a:t>
            </a:r>
            <a:endParaRPr/>
          </a:p>
          <a:p>
            <a:pPr indent="-317500" lvl="1" marL="914400" rtl="0" algn="l">
              <a:spcBef>
                <a:spcPts val="1000"/>
              </a:spcBef>
              <a:spcAft>
                <a:spcPts val="1000"/>
              </a:spcAft>
              <a:buSzPts val="1400"/>
              <a:buChar char="○"/>
            </a:pPr>
            <a:r>
              <a:rPr lang="en"/>
              <a:t>Uses cycle-consistency loss to ensure coherent image transformations between domains.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grpSp>
        <p:nvGrpSpPr>
          <p:cNvPr id="1886" name="Google Shape;1886;p34"/>
          <p:cNvGrpSpPr/>
          <p:nvPr/>
        </p:nvGrpSpPr>
        <p:grpSpPr>
          <a:xfrm>
            <a:off x="731647" y="1650460"/>
            <a:ext cx="635100" cy="733490"/>
            <a:chOff x="731647" y="1650460"/>
            <a:chExt cx="635100" cy="733490"/>
          </a:xfrm>
        </p:grpSpPr>
        <p:grpSp>
          <p:nvGrpSpPr>
            <p:cNvPr id="1887" name="Google Shape;1887;p34"/>
            <p:cNvGrpSpPr/>
            <p:nvPr/>
          </p:nvGrpSpPr>
          <p:grpSpPr>
            <a:xfrm>
              <a:off x="731647" y="1650460"/>
              <a:ext cx="635100" cy="635100"/>
              <a:chOff x="917231" y="1827973"/>
              <a:chExt cx="635100" cy="635100"/>
            </a:xfrm>
          </p:grpSpPr>
          <p:sp>
            <p:nvSpPr>
              <p:cNvPr id="1888" name="Google Shape;1888;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34"/>
            <p:cNvGrpSpPr/>
            <p:nvPr/>
          </p:nvGrpSpPr>
          <p:grpSpPr>
            <a:xfrm>
              <a:off x="961679" y="2356951"/>
              <a:ext cx="175013" cy="27000"/>
              <a:chOff x="5662375" y="212375"/>
              <a:chExt cx="175013" cy="27000"/>
            </a:xfrm>
          </p:grpSpPr>
          <p:sp>
            <p:nvSpPr>
              <p:cNvPr id="1891" name="Google Shape;1891;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2" name="Google Shape;1892;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3" name="Google Shape;1893;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894" name="Google Shape;1894;p34"/>
          <p:cNvGrpSpPr/>
          <p:nvPr/>
        </p:nvGrpSpPr>
        <p:grpSpPr>
          <a:xfrm>
            <a:off x="731647" y="2423527"/>
            <a:ext cx="635100" cy="734984"/>
            <a:chOff x="731647" y="2728277"/>
            <a:chExt cx="635100" cy="734984"/>
          </a:xfrm>
        </p:grpSpPr>
        <p:grpSp>
          <p:nvGrpSpPr>
            <p:cNvPr id="1895" name="Google Shape;1895;p34"/>
            <p:cNvGrpSpPr/>
            <p:nvPr/>
          </p:nvGrpSpPr>
          <p:grpSpPr>
            <a:xfrm>
              <a:off x="731647" y="2728277"/>
              <a:ext cx="635100" cy="635100"/>
              <a:chOff x="917231" y="2905502"/>
              <a:chExt cx="635100" cy="635100"/>
            </a:xfrm>
          </p:grpSpPr>
          <p:sp>
            <p:nvSpPr>
              <p:cNvPr id="1896" name="Google Shape;1896;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34"/>
            <p:cNvGrpSpPr/>
            <p:nvPr/>
          </p:nvGrpSpPr>
          <p:grpSpPr>
            <a:xfrm>
              <a:off x="961679" y="3436260"/>
              <a:ext cx="175013" cy="27000"/>
              <a:chOff x="5662375" y="212375"/>
              <a:chExt cx="175013" cy="27000"/>
            </a:xfrm>
          </p:grpSpPr>
          <p:sp>
            <p:nvSpPr>
              <p:cNvPr id="1899" name="Google Shape;1899;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0" name="Google Shape;1900;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1" name="Google Shape;1901;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902" name="Google Shape;1902;p34"/>
          <p:cNvGrpSpPr/>
          <p:nvPr/>
        </p:nvGrpSpPr>
        <p:grpSpPr>
          <a:xfrm>
            <a:off x="731647" y="3198075"/>
            <a:ext cx="635100" cy="734704"/>
            <a:chOff x="731647" y="3806675"/>
            <a:chExt cx="635100" cy="734704"/>
          </a:xfrm>
        </p:grpSpPr>
        <p:grpSp>
          <p:nvGrpSpPr>
            <p:cNvPr id="1903" name="Google Shape;1903;p34"/>
            <p:cNvGrpSpPr/>
            <p:nvPr/>
          </p:nvGrpSpPr>
          <p:grpSpPr>
            <a:xfrm>
              <a:off x="731647" y="3806675"/>
              <a:ext cx="635100" cy="635100"/>
              <a:chOff x="917231" y="3983097"/>
              <a:chExt cx="635100" cy="635100"/>
            </a:xfrm>
          </p:grpSpPr>
          <p:sp>
            <p:nvSpPr>
              <p:cNvPr id="1904" name="Google Shape;1904;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34"/>
            <p:cNvGrpSpPr/>
            <p:nvPr/>
          </p:nvGrpSpPr>
          <p:grpSpPr>
            <a:xfrm>
              <a:off x="961679" y="4514379"/>
              <a:ext cx="175013" cy="27000"/>
              <a:chOff x="5662375" y="212375"/>
              <a:chExt cx="175013" cy="27000"/>
            </a:xfrm>
          </p:grpSpPr>
          <p:sp>
            <p:nvSpPr>
              <p:cNvPr id="1907" name="Google Shape;190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8" name="Google Shape;190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9" name="Google Shape;190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10" name="Google Shape;1910;p34"/>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1911" name="Google Shape;1911;p34"/>
          <p:cNvSpPr txBox="1"/>
          <p:nvPr>
            <p:ph idx="1" type="subTitle"/>
          </p:nvPr>
        </p:nvSpPr>
        <p:spPr>
          <a:xfrm>
            <a:off x="1593583" y="2324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Motivation</a:t>
            </a:r>
            <a:endParaRPr/>
          </a:p>
        </p:txBody>
      </p:sp>
      <p:sp>
        <p:nvSpPr>
          <p:cNvPr id="1912" name="Google Shape;1912;p34"/>
          <p:cNvSpPr txBox="1"/>
          <p:nvPr>
            <p:ph idx="3" type="subTitle"/>
          </p:nvPr>
        </p:nvSpPr>
        <p:spPr>
          <a:xfrm>
            <a:off x="1593583" y="176336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Related work</a:t>
            </a:r>
            <a:endParaRPr/>
          </a:p>
        </p:txBody>
      </p:sp>
      <p:grpSp>
        <p:nvGrpSpPr>
          <p:cNvPr id="1913" name="Google Shape;1913;p34"/>
          <p:cNvGrpSpPr/>
          <p:nvPr/>
        </p:nvGrpSpPr>
        <p:grpSpPr>
          <a:xfrm>
            <a:off x="731647" y="101973"/>
            <a:ext cx="635100" cy="734640"/>
            <a:chOff x="731647" y="573573"/>
            <a:chExt cx="635100" cy="734640"/>
          </a:xfrm>
        </p:grpSpPr>
        <p:grpSp>
          <p:nvGrpSpPr>
            <p:cNvPr id="1914" name="Google Shape;1914;p34"/>
            <p:cNvGrpSpPr/>
            <p:nvPr/>
          </p:nvGrpSpPr>
          <p:grpSpPr>
            <a:xfrm>
              <a:off x="731647" y="573573"/>
              <a:ext cx="635100" cy="635100"/>
              <a:chOff x="917231" y="750460"/>
              <a:chExt cx="635100" cy="635100"/>
            </a:xfrm>
          </p:grpSpPr>
          <p:sp>
            <p:nvSpPr>
              <p:cNvPr id="1915" name="Google Shape;1915;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34"/>
            <p:cNvGrpSpPr/>
            <p:nvPr/>
          </p:nvGrpSpPr>
          <p:grpSpPr>
            <a:xfrm>
              <a:off x="961679" y="1281213"/>
              <a:ext cx="175013" cy="27000"/>
              <a:chOff x="5662375" y="212375"/>
              <a:chExt cx="175013" cy="27000"/>
            </a:xfrm>
          </p:grpSpPr>
          <p:sp>
            <p:nvSpPr>
              <p:cNvPr id="1918" name="Google Shape;1918;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9" name="Google Shape;1919;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20" name="Google Shape;1920;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21" name="Google Shape;1921;p34"/>
          <p:cNvSpPr txBox="1"/>
          <p:nvPr>
            <p:ph idx="5" type="subTitle"/>
          </p:nvPr>
        </p:nvSpPr>
        <p:spPr>
          <a:xfrm>
            <a:off x="1593575" y="2554332"/>
            <a:ext cx="2615100" cy="64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Proposed Idea / Implementation</a:t>
            </a:r>
            <a:endParaRPr/>
          </a:p>
        </p:txBody>
      </p:sp>
      <p:sp>
        <p:nvSpPr>
          <p:cNvPr id="1922" name="Google Shape;1922;p34"/>
          <p:cNvSpPr txBox="1"/>
          <p:nvPr>
            <p:ph idx="7" type="subTitle"/>
          </p:nvPr>
        </p:nvSpPr>
        <p:spPr>
          <a:xfrm>
            <a:off x="1593583" y="3345307"/>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Conclusion</a:t>
            </a:r>
            <a:endParaRPr/>
          </a:p>
        </p:txBody>
      </p:sp>
      <p:sp>
        <p:nvSpPr>
          <p:cNvPr id="1923" name="Google Shape;1923;p34"/>
          <p:cNvSpPr txBox="1"/>
          <p:nvPr>
            <p:ph idx="9" type="title"/>
          </p:nvPr>
        </p:nvSpPr>
        <p:spPr>
          <a:xfrm>
            <a:off x="813816" y="2507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24" name="Google Shape;1924;p34"/>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25" name="Google Shape;1925;p34"/>
          <p:cNvSpPr txBox="1"/>
          <p:nvPr>
            <p:ph idx="14" type="title"/>
          </p:nvPr>
        </p:nvSpPr>
        <p:spPr>
          <a:xfrm>
            <a:off x="813816" y="25756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926" name="Google Shape;1926;p34"/>
          <p:cNvSpPr txBox="1"/>
          <p:nvPr>
            <p:ph idx="15" type="title"/>
          </p:nvPr>
        </p:nvSpPr>
        <p:spPr>
          <a:xfrm>
            <a:off x="813816" y="33507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927" name="Google Shape;1927;p34"/>
          <p:cNvSpPr txBox="1"/>
          <p:nvPr>
            <p:ph idx="1" type="subTitle"/>
          </p:nvPr>
        </p:nvSpPr>
        <p:spPr>
          <a:xfrm>
            <a:off x="1593583" y="10067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Introduction</a:t>
            </a:r>
            <a:endParaRPr/>
          </a:p>
        </p:txBody>
      </p:sp>
      <p:grpSp>
        <p:nvGrpSpPr>
          <p:cNvPr id="1928" name="Google Shape;1928;p34"/>
          <p:cNvGrpSpPr/>
          <p:nvPr/>
        </p:nvGrpSpPr>
        <p:grpSpPr>
          <a:xfrm>
            <a:off x="724872" y="876223"/>
            <a:ext cx="635100" cy="734640"/>
            <a:chOff x="731647" y="573573"/>
            <a:chExt cx="635100" cy="734640"/>
          </a:xfrm>
        </p:grpSpPr>
        <p:grpSp>
          <p:nvGrpSpPr>
            <p:cNvPr id="1929" name="Google Shape;1929;p34"/>
            <p:cNvGrpSpPr/>
            <p:nvPr/>
          </p:nvGrpSpPr>
          <p:grpSpPr>
            <a:xfrm>
              <a:off x="731647" y="573573"/>
              <a:ext cx="635100" cy="635100"/>
              <a:chOff x="917231" y="750460"/>
              <a:chExt cx="635100" cy="635100"/>
            </a:xfrm>
          </p:grpSpPr>
          <p:sp>
            <p:nvSpPr>
              <p:cNvPr id="1930" name="Google Shape;1930;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34"/>
            <p:cNvGrpSpPr/>
            <p:nvPr/>
          </p:nvGrpSpPr>
          <p:grpSpPr>
            <a:xfrm>
              <a:off x="961679" y="1281213"/>
              <a:ext cx="175013" cy="27000"/>
              <a:chOff x="5662375" y="212375"/>
              <a:chExt cx="175013" cy="27000"/>
            </a:xfrm>
          </p:grpSpPr>
          <p:sp>
            <p:nvSpPr>
              <p:cNvPr id="1933" name="Google Shape;1933;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34" name="Google Shape;1934;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35" name="Google Shape;1935;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36" name="Google Shape;1936;p34"/>
          <p:cNvSpPr txBox="1"/>
          <p:nvPr>
            <p:ph idx="9" type="title"/>
          </p:nvPr>
        </p:nvSpPr>
        <p:spPr>
          <a:xfrm>
            <a:off x="807041" y="10250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grpSp>
        <p:nvGrpSpPr>
          <p:cNvPr id="1937" name="Google Shape;1937;p34"/>
          <p:cNvGrpSpPr/>
          <p:nvPr/>
        </p:nvGrpSpPr>
        <p:grpSpPr>
          <a:xfrm>
            <a:off x="731647" y="4036275"/>
            <a:ext cx="635100" cy="734704"/>
            <a:chOff x="731647" y="3806675"/>
            <a:chExt cx="635100" cy="734704"/>
          </a:xfrm>
        </p:grpSpPr>
        <p:grpSp>
          <p:nvGrpSpPr>
            <p:cNvPr id="1938" name="Google Shape;1938;p34"/>
            <p:cNvGrpSpPr/>
            <p:nvPr/>
          </p:nvGrpSpPr>
          <p:grpSpPr>
            <a:xfrm>
              <a:off x="731647" y="3806675"/>
              <a:ext cx="635100" cy="635100"/>
              <a:chOff x="917231" y="3983097"/>
              <a:chExt cx="635100" cy="635100"/>
            </a:xfrm>
          </p:grpSpPr>
          <p:sp>
            <p:nvSpPr>
              <p:cNvPr id="1939" name="Google Shape;1939;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34"/>
            <p:cNvGrpSpPr/>
            <p:nvPr/>
          </p:nvGrpSpPr>
          <p:grpSpPr>
            <a:xfrm>
              <a:off x="961679" y="4514379"/>
              <a:ext cx="175013" cy="27000"/>
              <a:chOff x="5662375" y="212375"/>
              <a:chExt cx="175013" cy="27000"/>
            </a:xfrm>
          </p:grpSpPr>
          <p:sp>
            <p:nvSpPr>
              <p:cNvPr id="1942" name="Google Shape;1942;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43" name="Google Shape;1943;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44" name="Google Shape;1944;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45" name="Google Shape;1945;p34"/>
          <p:cNvSpPr txBox="1"/>
          <p:nvPr>
            <p:ph idx="7" type="subTitle"/>
          </p:nvPr>
        </p:nvSpPr>
        <p:spPr>
          <a:xfrm>
            <a:off x="1593583" y="4170619"/>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Future work</a:t>
            </a:r>
            <a:endParaRPr/>
          </a:p>
        </p:txBody>
      </p:sp>
      <p:sp>
        <p:nvSpPr>
          <p:cNvPr id="1946" name="Google Shape;1946;p34"/>
          <p:cNvSpPr txBox="1"/>
          <p:nvPr>
            <p:ph idx="15" type="title"/>
          </p:nvPr>
        </p:nvSpPr>
        <p:spPr>
          <a:xfrm>
            <a:off x="813816" y="41889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grpSp>
        <p:nvGrpSpPr>
          <p:cNvPr id="1947" name="Google Shape;1947;p34"/>
          <p:cNvGrpSpPr/>
          <p:nvPr/>
        </p:nvGrpSpPr>
        <p:grpSpPr>
          <a:xfrm>
            <a:off x="3994598" y="1510458"/>
            <a:ext cx="4430405" cy="3106404"/>
            <a:chOff x="862950" y="825025"/>
            <a:chExt cx="5862650" cy="4111175"/>
          </a:xfrm>
        </p:grpSpPr>
        <p:sp>
          <p:nvSpPr>
            <p:cNvPr id="1948" name="Google Shape;1948;p3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52"/>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CycleGAN</a:t>
            </a:r>
            <a:endParaRPr/>
          </a:p>
        </p:txBody>
      </p:sp>
      <p:pic>
        <p:nvPicPr>
          <p:cNvPr id="2289" name="Google Shape;2289;p52"/>
          <p:cNvPicPr preferRelativeResize="0"/>
          <p:nvPr/>
        </p:nvPicPr>
        <p:blipFill>
          <a:blip r:embed="rId3">
            <a:alphaModFix/>
          </a:blip>
          <a:stretch>
            <a:fillRect/>
          </a:stretch>
        </p:blipFill>
        <p:spPr>
          <a:xfrm>
            <a:off x="1234925" y="1046875"/>
            <a:ext cx="6778099" cy="349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53"/>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Loss Functions for CycleGAN</a:t>
            </a:r>
            <a:endParaRPr/>
          </a:p>
        </p:txBody>
      </p:sp>
      <p:sp>
        <p:nvSpPr>
          <p:cNvPr id="2295" name="Google Shape;2295;p53"/>
          <p:cNvSpPr txBox="1"/>
          <p:nvPr/>
        </p:nvSpPr>
        <p:spPr>
          <a:xfrm>
            <a:off x="709200" y="911025"/>
            <a:ext cx="7725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Adversarial loss:</a:t>
            </a:r>
            <a:endParaRPr/>
          </a:p>
          <a:p>
            <a:pPr indent="-317500" lvl="1" marL="914400" rtl="0" algn="l">
              <a:spcBef>
                <a:spcPts val="0"/>
              </a:spcBef>
              <a:spcAft>
                <a:spcPts val="0"/>
              </a:spcAft>
              <a:buSzPts val="1400"/>
              <a:buChar char="○"/>
            </a:pPr>
            <a:r>
              <a:rPr lang="en"/>
              <a:t>Similar</a:t>
            </a:r>
            <a:r>
              <a:rPr lang="en"/>
              <a:t> to explanation in GAN slide</a:t>
            </a:r>
            <a:endParaRPr/>
          </a:p>
          <a:p>
            <a:pPr indent="-317500" lvl="1" marL="9144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Cycle-consistency loss:</a:t>
            </a:r>
            <a:endParaRPr/>
          </a:p>
          <a:p>
            <a:pPr indent="-317500" lvl="1" marL="914400" rtl="0" algn="l">
              <a:spcBef>
                <a:spcPts val="0"/>
              </a:spcBef>
              <a:spcAft>
                <a:spcPts val="0"/>
              </a:spcAft>
              <a:buSzPts val="1400"/>
              <a:buChar char="○"/>
            </a:pPr>
            <a:r>
              <a:rPr lang="en"/>
              <a:t>Cycle-consistency loss ensures that the image transformation is coherent and maintains the structure of the input image when transformed between domains and back. In the case of CycleGAN, this loss is calculated as:</a:t>
            </a:r>
            <a:endParaRPr/>
          </a:p>
          <a:p>
            <a:pPr indent="-317500" lvl="1" marL="914400" rtl="0" algn="l">
              <a:spcBef>
                <a:spcPts val="0"/>
              </a:spcBef>
              <a:spcAft>
                <a:spcPts val="0"/>
              </a:spcAft>
              <a:buSzPts val="1400"/>
              <a:buChar char="○"/>
            </a:pPr>
            <a:r>
              <a:rPr lang="en"/>
              <a:t>L_cycle = E[||F(G(x)) - x||_1] + E[||G(F(y)) - y||_1]</a:t>
            </a:r>
            <a:endParaRPr/>
          </a:p>
          <a:p>
            <a:pPr indent="-317500" lvl="1" marL="914400" rtl="0" algn="l">
              <a:spcBef>
                <a:spcPts val="0"/>
              </a:spcBef>
              <a:spcAft>
                <a:spcPts val="0"/>
              </a:spcAft>
              <a:buSzPts val="1400"/>
              <a:buChar char="○"/>
            </a:pPr>
            <a:r>
              <a:rPr lang="en"/>
              <a:t>where G and F are the Generator networks for the two domains, x and y are images from the respective domains, and ||.||_1 denotes the L1-norm.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Identity loss (optional):</a:t>
            </a:r>
            <a:endParaRPr/>
          </a:p>
          <a:p>
            <a:pPr indent="-317500" lvl="1" marL="914400" rtl="0" algn="l">
              <a:spcBef>
                <a:spcPts val="0"/>
              </a:spcBef>
              <a:spcAft>
                <a:spcPts val="0"/>
              </a:spcAft>
              <a:buSzPts val="1400"/>
              <a:buChar char="○"/>
            </a:pPr>
            <a:r>
              <a:rPr lang="en"/>
              <a:t>Identity loss is an optional regularization term used to preserve color and other low-level features when the input image already belongs to the target domain. It can be formulated as:</a:t>
            </a:r>
            <a:endParaRPr/>
          </a:p>
          <a:p>
            <a:pPr indent="-317500" lvl="1" marL="914400" rtl="0" algn="l">
              <a:spcBef>
                <a:spcPts val="0"/>
              </a:spcBef>
              <a:spcAft>
                <a:spcPts val="0"/>
              </a:spcAft>
              <a:buSzPts val="1400"/>
              <a:buChar char="○"/>
            </a:pPr>
            <a:r>
              <a:rPr lang="en"/>
              <a:t>L_identity = E[||G(y) - y||_1] + E[||F(x) - x||_1]</a:t>
            </a:r>
            <a:endParaRPr/>
          </a:p>
          <a:p>
            <a:pPr indent="-317500" lvl="1" marL="914400" rtl="0" algn="l">
              <a:spcBef>
                <a:spcPts val="0"/>
              </a:spcBef>
              <a:spcAft>
                <a:spcPts val="0"/>
              </a:spcAft>
              <a:buSzPts val="1400"/>
              <a:buChar char="○"/>
            </a:pPr>
            <a:r>
              <a:rPr lang="en"/>
              <a:t>The total loss for the image-to-image translation GAN (e.g., CycleGAN) is a weighted sum of the three losses:</a:t>
            </a:r>
            <a:endParaRPr/>
          </a:p>
          <a:p>
            <a:pPr indent="-317500" lvl="1" marL="914400" rtl="0" algn="l">
              <a:spcBef>
                <a:spcPts val="0"/>
              </a:spcBef>
              <a:spcAft>
                <a:spcPts val="0"/>
              </a:spcAft>
              <a:buSzPts val="1400"/>
              <a:buChar char="○"/>
            </a:pPr>
            <a:r>
              <a:rPr lang="en"/>
              <a:t>L_total = L_adv + λ_cycle * L_cycle + λ_identity * L_identity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54"/>
          <p:cNvSpPr txBox="1"/>
          <p:nvPr>
            <p:ph type="title"/>
          </p:nvPr>
        </p:nvSpPr>
        <p:spPr>
          <a:xfrm>
            <a:off x="1848096" y="338325"/>
            <a:ext cx="54480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Description</a:t>
            </a:r>
            <a:endParaRPr/>
          </a:p>
        </p:txBody>
      </p:sp>
      <p:sp>
        <p:nvSpPr>
          <p:cNvPr id="2301" name="Google Shape;2301;p54"/>
          <p:cNvSpPr txBox="1"/>
          <p:nvPr>
            <p:ph idx="1" type="subTitle"/>
          </p:nvPr>
        </p:nvSpPr>
        <p:spPr>
          <a:xfrm>
            <a:off x="4686525" y="2345875"/>
            <a:ext cx="2916900" cy="13626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This dataset contains over 60K images of anime faces</a:t>
            </a:r>
            <a:endParaRPr/>
          </a:p>
          <a:p>
            <a:pPr indent="-317500" lvl="0" marL="457200" rtl="0" algn="ctr">
              <a:spcBef>
                <a:spcPts val="0"/>
              </a:spcBef>
              <a:spcAft>
                <a:spcPts val="0"/>
              </a:spcAft>
              <a:buSzPts val="1400"/>
              <a:buChar char="●"/>
            </a:pPr>
            <a:r>
              <a:rPr lang="en"/>
              <a:t>We have only 1000 images for training model.</a:t>
            </a:r>
            <a:endParaRPr/>
          </a:p>
        </p:txBody>
      </p:sp>
      <p:sp>
        <p:nvSpPr>
          <p:cNvPr id="2302" name="Google Shape;2302;p54"/>
          <p:cNvSpPr txBox="1"/>
          <p:nvPr>
            <p:ph idx="2" type="subTitle"/>
          </p:nvPr>
        </p:nvSpPr>
        <p:spPr>
          <a:xfrm>
            <a:off x="1273100" y="2410800"/>
            <a:ext cx="3061200" cy="136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dataset contains over 200K images of celebrities</a:t>
            </a:r>
            <a:endParaRPr/>
          </a:p>
          <a:p>
            <a:pPr indent="-317500" lvl="0" marL="457200" rtl="0" algn="l">
              <a:spcBef>
                <a:spcPts val="0"/>
              </a:spcBef>
              <a:spcAft>
                <a:spcPts val="0"/>
              </a:spcAft>
              <a:buSzPts val="1400"/>
              <a:buChar char="●"/>
            </a:pPr>
            <a:r>
              <a:rPr lang="en"/>
              <a:t>We have only used 1000 images for training model.</a:t>
            </a:r>
            <a:endParaRPr/>
          </a:p>
        </p:txBody>
      </p:sp>
      <p:sp>
        <p:nvSpPr>
          <p:cNvPr id="2303" name="Google Shape;2303;p54"/>
          <p:cNvSpPr txBox="1"/>
          <p:nvPr>
            <p:ph idx="3" type="subTitle"/>
          </p:nvPr>
        </p:nvSpPr>
        <p:spPr>
          <a:xfrm>
            <a:off x="4946450" y="1960977"/>
            <a:ext cx="2084700" cy="38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cartoon images</a:t>
            </a:r>
            <a:endParaRPr/>
          </a:p>
        </p:txBody>
      </p:sp>
      <p:sp>
        <p:nvSpPr>
          <p:cNvPr id="2304" name="Google Shape;2304;p54"/>
          <p:cNvSpPr txBox="1"/>
          <p:nvPr>
            <p:ph idx="4" type="subTitle"/>
          </p:nvPr>
        </p:nvSpPr>
        <p:spPr>
          <a:xfrm>
            <a:off x="1761350" y="2004603"/>
            <a:ext cx="2084700" cy="4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Real world images</a:t>
            </a:r>
            <a:endParaRPr/>
          </a:p>
        </p:txBody>
      </p:sp>
      <p:sp>
        <p:nvSpPr>
          <p:cNvPr id="2305" name="Google Shape;2305;p54"/>
          <p:cNvSpPr txBox="1"/>
          <p:nvPr>
            <p:ph idx="5" type="title"/>
          </p:nvPr>
        </p:nvSpPr>
        <p:spPr>
          <a:xfrm>
            <a:off x="1688475" y="1009500"/>
            <a:ext cx="2084700" cy="7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CelebA</a:t>
            </a:r>
            <a:endParaRPr/>
          </a:p>
        </p:txBody>
      </p:sp>
      <p:sp>
        <p:nvSpPr>
          <p:cNvPr id="2306" name="Google Shape;2306;p54"/>
          <p:cNvSpPr txBox="1"/>
          <p:nvPr>
            <p:ph idx="6" type="title"/>
          </p:nvPr>
        </p:nvSpPr>
        <p:spPr>
          <a:xfrm>
            <a:off x="4946450" y="983400"/>
            <a:ext cx="2032500" cy="8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Anime Face</a:t>
            </a:r>
            <a:endParaRPr/>
          </a:p>
        </p:txBody>
      </p:sp>
      <p:pic>
        <p:nvPicPr>
          <p:cNvPr id="2307" name="Google Shape;2307;p54"/>
          <p:cNvPicPr preferRelativeResize="0"/>
          <p:nvPr/>
        </p:nvPicPr>
        <p:blipFill>
          <a:blip r:embed="rId3">
            <a:alphaModFix/>
          </a:blip>
          <a:stretch>
            <a:fillRect/>
          </a:stretch>
        </p:blipFill>
        <p:spPr>
          <a:xfrm>
            <a:off x="5218625" y="3555125"/>
            <a:ext cx="2244050" cy="1536275"/>
          </a:xfrm>
          <a:prstGeom prst="rect">
            <a:avLst/>
          </a:prstGeom>
          <a:noFill/>
          <a:ln>
            <a:noFill/>
          </a:ln>
        </p:spPr>
      </p:pic>
      <p:pic>
        <p:nvPicPr>
          <p:cNvPr id="2308" name="Google Shape;2308;p54"/>
          <p:cNvPicPr preferRelativeResize="0"/>
          <p:nvPr/>
        </p:nvPicPr>
        <p:blipFill rotWithShape="1">
          <a:blip r:embed="rId4">
            <a:alphaModFix/>
          </a:blip>
          <a:srcRect b="0" l="5746" r="5976" t="0"/>
          <a:stretch/>
        </p:blipFill>
        <p:spPr>
          <a:xfrm>
            <a:off x="1411371" y="3555125"/>
            <a:ext cx="3160629" cy="146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55"/>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results</a:t>
            </a:r>
            <a:endParaRPr/>
          </a:p>
        </p:txBody>
      </p:sp>
      <p:pic>
        <p:nvPicPr>
          <p:cNvPr id="2314" name="Google Shape;2314;p55"/>
          <p:cNvPicPr preferRelativeResize="0"/>
          <p:nvPr/>
        </p:nvPicPr>
        <p:blipFill>
          <a:blip r:embed="rId3">
            <a:alphaModFix/>
          </a:blip>
          <a:stretch>
            <a:fillRect/>
          </a:stretch>
        </p:blipFill>
        <p:spPr>
          <a:xfrm>
            <a:off x="908675" y="1069225"/>
            <a:ext cx="3431675" cy="1810151"/>
          </a:xfrm>
          <a:prstGeom prst="rect">
            <a:avLst/>
          </a:prstGeom>
          <a:noFill/>
          <a:ln>
            <a:noFill/>
          </a:ln>
        </p:spPr>
      </p:pic>
      <p:pic>
        <p:nvPicPr>
          <p:cNvPr id="2315" name="Google Shape;2315;p55"/>
          <p:cNvPicPr preferRelativeResize="0"/>
          <p:nvPr/>
        </p:nvPicPr>
        <p:blipFill>
          <a:blip r:embed="rId4">
            <a:alphaModFix/>
          </a:blip>
          <a:stretch>
            <a:fillRect/>
          </a:stretch>
        </p:blipFill>
        <p:spPr>
          <a:xfrm>
            <a:off x="4524000" y="3046438"/>
            <a:ext cx="3475612" cy="1810151"/>
          </a:xfrm>
          <a:prstGeom prst="rect">
            <a:avLst/>
          </a:prstGeom>
          <a:noFill/>
          <a:ln>
            <a:noFill/>
          </a:ln>
        </p:spPr>
      </p:pic>
      <p:pic>
        <p:nvPicPr>
          <p:cNvPr id="2316" name="Google Shape;2316;p55"/>
          <p:cNvPicPr preferRelativeResize="0"/>
          <p:nvPr/>
        </p:nvPicPr>
        <p:blipFill>
          <a:blip r:embed="rId5">
            <a:alphaModFix/>
          </a:blip>
          <a:stretch>
            <a:fillRect/>
          </a:stretch>
        </p:blipFill>
        <p:spPr>
          <a:xfrm>
            <a:off x="908675" y="3037575"/>
            <a:ext cx="3431676" cy="1827868"/>
          </a:xfrm>
          <a:prstGeom prst="rect">
            <a:avLst/>
          </a:prstGeom>
          <a:noFill/>
          <a:ln>
            <a:noFill/>
          </a:ln>
        </p:spPr>
      </p:pic>
      <p:pic>
        <p:nvPicPr>
          <p:cNvPr id="2317" name="Google Shape;2317;p55"/>
          <p:cNvPicPr preferRelativeResize="0"/>
          <p:nvPr/>
        </p:nvPicPr>
        <p:blipFill>
          <a:blip r:embed="rId6">
            <a:alphaModFix/>
          </a:blip>
          <a:stretch>
            <a:fillRect/>
          </a:stretch>
        </p:blipFill>
        <p:spPr>
          <a:xfrm>
            <a:off x="4492750" y="1063428"/>
            <a:ext cx="3463314" cy="18306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56"/>
          <p:cNvSpPr txBox="1"/>
          <p:nvPr>
            <p:ph type="title"/>
          </p:nvPr>
        </p:nvSpPr>
        <p:spPr>
          <a:xfrm>
            <a:off x="2971800" y="257176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Conclusion</a:t>
            </a:r>
            <a:endParaRPr sz="4700"/>
          </a:p>
        </p:txBody>
      </p:sp>
      <p:sp>
        <p:nvSpPr>
          <p:cNvPr id="2323" name="Google Shape;2323;p56"/>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57"/>
          <p:cNvSpPr txBox="1"/>
          <p:nvPr/>
        </p:nvSpPr>
        <p:spPr>
          <a:xfrm>
            <a:off x="1182300" y="1863450"/>
            <a:ext cx="6779400" cy="129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600"/>
              <a:t>Cartoonization </a:t>
            </a:r>
            <a:r>
              <a:rPr lang="en" sz="1600"/>
              <a:t>applications range from publication in printed media to storytelling for children's education.</a:t>
            </a:r>
            <a:endParaRPr sz="1600"/>
          </a:p>
          <a:p>
            <a:pPr indent="-330200" lvl="0" marL="457200" rtl="0" algn="l">
              <a:spcBef>
                <a:spcPts val="1000"/>
              </a:spcBef>
              <a:spcAft>
                <a:spcPts val="1000"/>
              </a:spcAft>
              <a:buSzPts val="1600"/>
              <a:buChar char="●"/>
            </a:pPr>
            <a:r>
              <a:rPr lang="en" sz="1600"/>
              <a:t>We want to create a Deep Learning model that can convert real world images into cartoons.</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58"/>
          <p:cNvSpPr txBox="1"/>
          <p:nvPr>
            <p:ph type="title"/>
          </p:nvPr>
        </p:nvSpPr>
        <p:spPr>
          <a:xfrm>
            <a:off x="2971800" y="2571761"/>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Future Work</a:t>
            </a:r>
            <a:endParaRPr sz="4700"/>
          </a:p>
        </p:txBody>
      </p:sp>
      <p:sp>
        <p:nvSpPr>
          <p:cNvPr id="2334" name="Google Shape;2334;p58"/>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59"/>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Generalizing The Model</a:t>
            </a:r>
            <a:endParaRPr/>
          </a:p>
        </p:txBody>
      </p:sp>
      <p:sp>
        <p:nvSpPr>
          <p:cNvPr id="2340" name="Google Shape;2340;p59"/>
          <p:cNvSpPr txBox="1"/>
          <p:nvPr/>
        </p:nvSpPr>
        <p:spPr>
          <a:xfrm>
            <a:off x="1148150" y="963600"/>
            <a:ext cx="6996900" cy="388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Drawbacks:</a:t>
            </a:r>
            <a:endParaRPr/>
          </a:p>
          <a:p>
            <a:pPr indent="-317500" lvl="0" marL="457200" rtl="0" algn="l">
              <a:spcBef>
                <a:spcPts val="1000"/>
              </a:spcBef>
              <a:spcAft>
                <a:spcPts val="0"/>
              </a:spcAft>
              <a:buSzPts val="1400"/>
              <a:buChar char="●"/>
            </a:pPr>
            <a:r>
              <a:rPr lang="en"/>
              <a:t>Our present implementation only trained on facial data.</a:t>
            </a:r>
            <a:endParaRPr/>
          </a:p>
          <a:p>
            <a:pPr indent="-317500" lvl="0" marL="457200" rtl="0" algn="l">
              <a:spcBef>
                <a:spcPts val="1000"/>
              </a:spcBef>
              <a:spcAft>
                <a:spcPts val="0"/>
              </a:spcAft>
              <a:buSzPts val="1400"/>
              <a:buChar char="●"/>
            </a:pPr>
            <a:r>
              <a:rPr lang="en"/>
              <a:t>The model is also trained for less </a:t>
            </a:r>
            <a:r>
              <a:rPr lang="en"/>
              <a:t>epochs</a:t>
            </a:r>
            <a:r>
              <a:rPr lang="en"/>
              <a:t> - 18 epochs.</a:t>
            </a:r>
            <a:endParaRPr/>
          </a:p>
          <a:p>
            <a:pPr indent="0" lvl="0" marL="0" rtl="0" algn="l">
              <a:spcBef>
                <a:spcPts val="1000"/>
              </a:spcBef>
              <a:spcAft>
                <a:spcPts val="0"/>
              </a:spcAft>
              <a:buNone/>
            </a:pPr>
            <a:r>
              <a:rPr lang="en"/>
              <a:t>Plan:</a:t>
            </a:r>
            <a:endParaRPr/>
          </a:p>
          <a:p>
            <a:pPr indent="-317500" lvl="0" marL="457200" rtl="0" algn="l">
              <a:spcBef>
                <a:spcPts val="1000"/>
              </a:spcBef>
              <a:spcAft>
                <a:spcPts val="0"/>
              </a:spcAft>
              <a:buSzPts val="1400"/>
              <a:buChar char="●"/>
            </a:pPr>
            <a:r>
              <a:rPr lang="en"/>
              <a:t>To train model on large datasets </a:t>
            </a:r>
            <a:r>
              <a:rPr lang="en"/>
              <a:t>containing</a:t>
            </a:r>
            <a:r>
              <a:rPr lang="en"/>
              <a:t> not only faces but full length pics, landscapes, multiple people in a single image etc</a:t>
            </a:r>
            <a:endParaRPr/>
          </a:p>
          <a:p>
            <a:pPr indent="-317500" lvl="0" marL="457200" rtl="0" algn="l">
              <a:spcBef>
                <a:spcPts val="1000"/>
              </a:spcBef>
              <a:spcAft>
                <a:spcPts val="0"/>
              </a:spcAft>
              <a:buSzPts val="1400"/>
              <a:buChar char="●"/>
            </a:pPr>
            <a:r>
              <a:rPr lang="en"/>
              <a:t>Train our GAN for larger epochs (100), </a:t>
            </a:r>
            <a:r>
              <a:rPr lang="en"/>
              <a:t>Commonly, GANs are trained for several hundred to a few thousand epochs. For example:</a:t>
            </a:r>
            <a:endParaRPr/>
          </a:p>
          <a:p>
            <a:pPr indent="-317500" lvl="1" marL="914400" rtl="0" algn="l">
              <a:spcBef>
                <a:spcPts val="1000"/>
              </a:spcBef>
              <a:spcAft>
                <a:spcPts val="0"/>
              </a:spcAft>
              <a:buSzPts val="1400"/>
              <a:buChar char="○"/>
            </a:pPr>
            <a:r>
              <a:rPr lang="en"/>
              <a:t>In the original GAN paper by Goodfellow et al., the authors trained the GANs for 25,000 epochs (iterations) on the MNIST dataset.</a:t>
            </a:r>
            <a:endParaRPr/>
          </a:p>
          <a:p>
            <a:pPr indent="-317500" lvl="1" marL="914400" rtl="0" algn="l">
              <a:spcBef>
                <a:spcPts val="1000"/>
              </a:spcBef>
              <a:spcAft>
                <a:spcPts val="1000"/>
              </a:spcAft>
              <a:buSzPts val="1400"/>
              <a:buChar char="○"/>
            </a:pPr>
            <a:r>
              <a:rPr lang="en"/>
              <a:t>In the CycleGAN paper by Zhu et al., the authors trained the model for 200 epochs on various datasets, such as horse-to-zebra translation and style transfer tasks.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60"/>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346" name="Google Shape;2346;p60"/>
          <p:cNvSpPr txBox="1"/>
          <p:nvPr/>
        </p:nvSpPr>
        <p:spPr>
          <a:xfrm>
            <a:off x="1411200" y="1544300"/>
            <a:ext cx="6330900" cy="22320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SzPts val="1200"/>
              <a:buAutoNum type="arabicPeriod"/>
            </a:pPr>
            <a:r>
              <a:rPr lang="en" sz="1200"/>
              <a:t>Jun-Yan Zhu, Taesung Park, Phillip Isola, and Alexei A. Efros, "Unpaired Image-to-Image Translation using Cycle-Consistent Adversarial Networks", 2017.</a:t>
            </a:r>
            <a:endParaRPr sz="1200"/>
          </a:p>
          <a:p>
            <a:pPr indent="-304800" lvl="0" marL="457200" rtl="0" algn="l">
              <a:spcBef>
                <a:spcPts val="1000"/>
              </a:spcBef>
              <a:spcAft>
                <a:spcPts val="0"/>
              </a:spcAft>
              <a:buSzPts val="1200"/>
              <a:buAutoNum type="arabicPeriod"/>
            </a:pPr>
            <a:r>
              <a:rPr lang="en" sz="1200"/>
              <a:t>PyTorch documentation: PyTorch official website: </a:t>
            </a:r>
            <a:r>
              <a:rPr lang="en" sz="1200" u="sng">
                <a:solidFill>
                  <a:schemeClr val="hlink"/>
                </a:solidFill>
                <a:hlinkClick r:id="rId3"/>
              </a:rPr>
              <a:t>https://pytorch.org/</a:t>
            </a:r>
            <a:endParaRPr sz="1200"/>
          </a:p>
          <a:p>
            <a:pPr indent="-304800" lvl="0" marL="457200" rtl="0" algn="l">
              <a:spcBef>
                <a:spcPts val="1000"/>
              </a:spcBef>
              <a:spcAft>
                <a:spcPts val="0"/>
              </a:spcAft>
              <a:buSzPts val="1200"/>
              <a:buAutoNum type="arabicPeriod"/>
            </a:pPr>
            <a:r>
              <a:rPr lang="en" sz="1200"/>
              <a:t>Chen, Yang, Yu-Kun Lai, and Yong-Jin Liu. "Cartoongan: Generative adversarial networks for photo cartoonization." Proceedings of the IEEE conference on computer vision and pattern recognition. 2018.</a:t>
            </a:r>
            <a:endParaRPr sz="1200"/>
          </a:p>
          <a:p>
            <a:pPr indent="-304800" lvl="0" marL="457200" rtl="0" algn="l">
              <a:spcBef>
                <a:spcPts val="1000"/>
              </a:spcBef>
              <a:spcAft>
                <a:spcPts val="0"/>
              </a:spcAft>
              <a:buSzPts val="1200"/>
              <a:buAutoNum type="arabicPeriod"/>
            </a:pPr>
            <a:r>
              <a:rPr lang="en" sz="1200"/>
              <a:t>L. Wang, W. Chen, W. Yang, F. Bi and F. R. Yu, "A State-of-the-Art Review on Image Synthesis With Generative Adversarial Networks," in IEEE Access, vol. 8, pp. 63514-63537, 2020, doi: 10.1109/ACCESS.2020.2982224.</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61"/>
          <p:cNvSpPr txBox="1"/>
          <p:nvPr>
            <p:ph idx="4294967295" type="title"/>
          </p:nvPr>
        </p:nvSpPr>
        <p:spPr>
          <a:xfrm>
            <a:off x="2103150" y="203219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35"/>
          <p:cNvSpPr txBox="1"/>
          <p:nvPr>
            <p:ph type="title"/>
          </p:nvPr>
        </p:nvSpPr>
        <p:spPr>
          <a:xfrm>
            <a:off x="2971800" y="250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Motivation</a:t>
            </a:r>
            <a:endParaRPr sz="4700"/>
          </a:p>
        </p:txBody>
      </p:sp>
      <p:sp>
        <p:nvSpPr>
          <p:cNvPr id="2162" name="Google Shape;2162;p35"/>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36"/>
          <p:cNvSpPr txBox="1"/>
          <p:nvPr>
            <p:ph idx="1" type="subTitle"/>
          </p:nvPr>
        </p:nvSpPr>
        <p:spPr>
          <a:xfrm>
            <a:off x="1766950" y="1185975"/>
            <a:ext cx="4809600" cy="5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Real images —&gt; Cartoon images</a:t>
            </a:r>
            <a:endParaRPr sz="1800"/>
          </a:p>
        </p:txBody>
      </p:sp>
      <p:sp>
        <p:nvSpPr>
          <p:cNvPr id="2168" name="Google Shape;2168;p36"/>
          <p:cNvSpPr txBox="1"/>
          <p:nvPr>
            <p:ph type="title"/>
          </p:nvPr>
        </p:nvSpPr>
        <p:spPr>
          <a:xfrm>
            <a:off x="1766953" y="347649"/>
            <a:ext cx="4809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pic>
        <p:nvPicPr>
          <p:cNvPr id="2169" name="Google Shape;2169;p36"/>
          <p:cNvPicPr preferRelativeResize="0"/>
          <p:nvPr/>
        </p:nvPicPr>
        <p:blipFill>
          <a:blip r:embed="rId3">
            <a:alphaModFix/>
          </a:blip>
          <a:stretch>
            <a:fillRect/>
          </a:stretch>
        </p:blipFill>
        <p:spPr>
          <a:xfrm>
            <a:off x="1352900" y="2376300"/>
            <a:ext cx="2163937" cy="2173224"/>
          </a:xfrm>
          <a:prstGeom prst="rect">
            <a:avLst/>
          </a:prstGeom>
          <a:noFill/>
          <a:ln>
            <a:noFill/>
          </a:ln>
        </p:spPr>
      </p:pic>
      <p:cxnSp>
        <p:nvCxnSpPr>
          <p:cNvPr id="2170" name="Google Shape;2170;p36"/>
          <p:cNvCxnSpPr/>
          <p:nvPr/>
        </p:nvCxnSpPr>
        <p:spPr>
          <a:xfrm>
            <a:off x="3624400" y="3393550"/>
            <a:ext cx="1094700" cy="0"/>
          </a:xfrm>
          <a:prstGeom prst="straightConnector1">
            <a:avLst/>
          </a:prstGeom>
          <a:noFill/>
          <a:ln cap="flat" cmpd="sng" w="28575">
            <a:solidFill>
              <a:schemeClr val="dk2"/>
            </a:solidFill>
            <a:prstDash val="solid"/>
            <a:round/>
            <a:headEnd len="med" w="med" type="none"/>
            <a:tailEnd len="med" w="med" type="triangle"/>
          </a:ln>
        </p:spPr>
      </p:cxnSp>
      <p:pic>
        <p:nvPicPr>
          <p:cNvPr id="2171" name="Google Shape;2171;p36"/>
          <p:cNvPicPr preferRelativeResize="0"/>
          <p:nvPr/>
        </p:nvPicPr>
        <p:blipFill>
          <a:blip r:embed="rId4">
            <a:alphaModFix/>
          </a:blip>
          <a:stretch>
            <a:fillRect/>
          </a:stretch>
        </p:blipFill>
        <p:spPr>
          <a:xfrm>
            <a:off x="5105212" y="2283887"/>
            <a:ext cx="2190750" cy="2219325"/>
          </a:xfrm>
          <a:prstGeom prst="rect">
            <a:avLst/>
          </a:prstGeom>
          <a:noFill/>
          <a:ln>
            <a:noFill/>
          </a:ln>
        </p:spPr>
      </p:pic>
      <p:sp>
        <p:nvSpPr>
          <p:cNvPr id="2172" name="Google Shape;2172;p36"/>
          <p:cNvSpPr txBox="1"/>
          <p:nvPr/>
        </p:nvSpPr>
        <p:spPr>
          <a:xfrm>
            <a:off x="7428125" y="2122400"/>
            <a:ext cx="43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7"/>
          <p:cNvSpPr txBox="1"/>
          <p:nvPr>
            <p:ph idx="1" type="body"/>
          </p:nvPr>
        </p:nvSpPr>
        <p:spPr>
          <a:xfrm>
            <a:off x="1204425" y="1004225"/>
            <a:ext cx="6294300" cy="38958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AutoNum type="arabicPeriod"/>
            </a:pPr>
            <a:r>
              <a:rPr b="1" lang="en"/>
              <a:t>Entertainment:</a:t>
            </a:r>
            <a:r>
              <a:rPr lang="en"/>
              <a:t> One of the most significant applications of image cartoonization is in the entertainment industry. Cartoonized images are widely used in animation movies, TV shows, and video games.</a:t>
            </a:r>
            <a:endParaRPr/>
          </a:p>
          <a:p>
            <a:pPr indent="-330200" lvl="0" marL="457200" rtl="0" algn="l">
              <a:spcBef>
                <a:spcPts val="1000"/>
              </a:spcBef>
              <a:spcAft>
                <a:spcPts val="0"/>
              </a:spcAft>
              <a:buSzPts val="1600"/>
              <a:buAutoNum type="arabicPeriod"/>
            </a:pPr>
            <a:r>
              <a:rPr b="1" lang="en"/>
              <a:t>Social media:</a:t>
            </a:r>
            <a:r>
              <a:rPr lang="en"/>
              <a:t> People use cartoonized versions of their photos as profile pictures, and cartoonized memes and posts are widely shared on social media platforms.</a:t>
            </a:r>
            <a:endParaRPr/>
          </a:p>
          <a:p>
            <a:pPr indent="-330200" lvl="0" marL="457200" rtl="0" algn="l">
              <a:spcBef>
                <a:spcPts val="1000"/>
              </a:spcBef>
              <a:spcAft>
                <a:spcPts val="1000"/>
              </a:spcAft>
              <a:buSzPts val="1600"/>
              <a:buAutoNum type="arabicPeriod"/>
            </a:pPr>
            <a:r>
              <a:rPr b="1" lang="en"/>
              <a:t>Education:</a:t>
            </a:r>
            <a:r>
              <a:rPr lang="en"/>
              <a:t> Cartoonized images are also widely used in educational materials, such as textbooks and e-learning courses. Cartoonized images can help to simplify complex concepts and make learning more engaging and interactive.</a:t>
            </a:r>
            <a:endParaRPr/>
          </a:p>
        </p:txBody>
      </p:sp>
      <p:sp>
        <p:nvSpPr>
          <p:cNvPr id="2178" name="Google Shape;2178;p37"/>
          <p:cNvSpPr txBox="1"/>
          <p:nvPr>
            <p:ph type="title"/>
          </p:nvPr>
        </p:nvSpPr>
        <p:spPr>
          <a:xfrm>
            <a:off x="1122050" y="335700"/>
            <a:ext cx="59256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use cases of Image Cartoonization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8"/>
          <p:cNvSpPr txBox="1"/>
          <p:nvPr>
            <p:ph type="title"/>
          </p:nvPr>
        </p:nvSpPr>
        <p:spPr>
          <a:xfrm>
            <a:off x="2971800" y="24665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Introduction</a:t>
            </a:r>
            <a:endParaRPr sz="4700"/>
          </a:p>
        </p:txBody>
      </p:sp>
      <p:sp>
        <p:nvSpPr>
          <p:cNvPr id="2184" name="Google Shape;2184;p38"/>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39"/>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190" name="Google Shape;2190;p39"/>
          <p:cNvSpPr txBox="1"/>
          <p:nvPr/>
        </p:nvSpPr>
        <p:spPr>
          <a:xfrm>
            <a:off x="1265175" y="1475025"/>
            <a:ext cx="6613500" cy="322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Cartoons are an artistic form widely used in our daily life.</a:t>
            </a:r>
            <a:endParaRPr sz="1600"/>
          </a:p>
          <a:p>
            <a:pPr indent="-330200" lvl="0" marL="457200" rtl="0" algn="l">
              <a:spcBef>
                <a:spcPts val="1000"/>
              </a:spcBef>
              <a:spcAft>
                <a:spcPts val="0"/>
              </a:spcAft>
              <a:buSzPts val="1600"/>
              <a:buChar char="●"/>
            </a:pPr>
            <a:r>
              <a:rPr lang="en" sz="1600"/>
              <a:t>In addition to artistic interests, their applications range from publication in printed media to storytelling for children's education.</a:t>
            </a:r>
            <a:endParaRPr sz="1600"/>
          </a:p>
          <a:p>
            <a:pPr indent="-330200" lvl="0" marL="457200" rtl="0" algn="l">
              <a:spcBef>
                <a:spcPts val="1000"/>
              </a:spcBef>
              <a:spcAft>
                <a:spcPts val="0"/>
              </a:spcAft>
              <a:buSzPts val="1600"/>
              <a:buChar char="●"/>
            </a:pPr>
            <a:r>
              <a:rPr lang="en" sz="1600"/>
              <a:t>Like other forms of artworks, many famous cartoon images were created based on real-world.</a:t>
            </a:r>
            <a:endParaRPr sz="1600"/>
          </a:p>
          <a:p>
            <a:pPr indent="-330200" lvl="0" marL="457200" rtl="0" algn="l">
              <a:spcBef>
                <a:spcPts val="1000"/>
              </a:spcBef>
              <a:spcAft>
                <a:spcPts val="0"/>
              </a:spcAft>
              <a:buSzPts val="1600"/>
              <a:buChar char="●"/>
            </a:pPr>
            <a:r>
              <a:rPr lang="en" sz="1600"/>
              <a:t>However, manually re-creating real-world scenes in cartoon styles is very laborious and involves substantial artistic skills.</a:t>
            </a:r>
            <a:endParaRPr sz="1600"/>
          </a:p>
          <a:p>
            <a:pPr indent="-330200" lvl="0" marL="457200" rtl="0" algn="l">
              <a:spcBef>
                <a:spcPts val="1000"/>
              </a:spcBef>
              <a:spcAft>
                <a:spcPts val="0"/>
              </a:spcAft>
              <a:buSzPts val="1600"/>
              <a:buChar char="●"/>
            </a:pPr>
            <a:r>
              <a:rPr lang="en" sz="1600"/>
              <a:t>Each artist has his own style in creating cartoons.</a:t>
            </a:r>
            <a:endParaRPr sz="1600"/>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40"/>
          <p:cNvSpPr txBox="1"/>
          <p:nvPr>
            <p:ph type="title"/>
          </p:nvPr>
        </p:nvSpPr>
        <p:spPr>
          <a:xfrm>
            <a:off x="2797050" y="2395900"/>
            <a:ext cx="3549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Related work</a:t>
            </a:r>
            <a:endParaRPr sz="4700"/>
          </a:p>
        </p:txBody>
      </p:sp>
      <p:sp>
        <p:nvSpPr>
          <p:cNvPr id="2196" name="Google Shape;2196;p40"/>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41"/>
          <p:cNvSpPr txBox="1"/>
          <p:nvPr>
            <p:ph idx="1" type="body"/>
          </p:nvPr>
        </p:nvSpPr>
        <p:spPr>
          <a:xfrm>
            <a:off x="785013" y="1894463"/>
            <a:ext cx="1704000" cy="1362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Non-photorealistic rendering (NPR)</a:t>
            </a:r>
            <a:endParaRPr/>
          </a:p>
        </p:txBody>
      </p:sp>
      <p:sp>
        <p:nvSpPr>
          <p:cNvPr id="2202" name="Google Shape;2202;p41"/>
          <p:cNvSpPr txBox="1"/>
          <p:nvPr>
            <p:ph type="title"/>
          </p:nvPr>
        </p:nvSpPr>
        <p:spPr>
          <a:xfrm>
            <a:off x="907525" y="347475"/>
            <a:ext cx="6555900" cy="7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Evolution of methods for image cartoonization</a:t>
            </a:r>
            <a:endParaRPr/>
          </a:p>
        </p:txBody>
      </p:sp>
      <p:cxnSp>
        <p:nvCxnSpPr>
          <p:cNvPr id="2203" name="Google Shape;2203;p41"/>
          <p:cNvCxnSpPr/>
          <p:nvPr/>
        </p:nvCxnSpPr>
        <p:spPr>
          <a:xfrm>
            <a:off x="2536088" y="2561888"/>
            <a:ext cx="1106400" cy="11700"/>
          </a:xfrm>
          <a:prstGeom prst="straightConnector1">
            <a:avLst/>
          </a:prstGeom>
          <a:noFill/>
          <a:ln cap="flat" cmpd="sng" w="19050">
            <a:solidFill>
              <a:schemeClr val="dk2"/>
            </a:solidFill>
            <a:prstDash val="solid"/>
            <a:round/>
            <a:headEnd len="med" w="med" type="none"/>
            <a:tailEnd len="med" w="med" type="triangle"/>
          </a:ln>
        </p:spPr>
      </p:cxnSp>
      <p:sp>
        <p:nvSpPr>
          <p:cNvPr id="2204" name="Google Shape;2204;p41"/>
          <p:cNvSpPr txBox="1"/>
          <p:nvPr>
            <p:ph idx="1" type="body"/>
          </p:nvPr>
        </p:nvSpPr>
        <p:spPr>
          <a:xfrm>
            <a:off x="3689563" y="1886438"/>
            <a:ext cx="1704000" cy="1362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Stylization with neural networks</a:t>
            </a:r>
            <a:endParaRPr/>
          </a:p>
          <a:p>
            <a:pPr indent="0" lvl="0" marL="0" rtl="0" algn="l">
              <a:spcBef>
                <a:spcPts val="0"/>
              </a:spcBef>
              <a:spcAft>
                <a:spcPts val="0"/>
              </a:spcAft>
              <a:buNone/>
            </a:pPr>
            <a:r>
              <a:rPr lang="en"/>
              <a:t>(Style Transfer)</a:t>
            </a:r>
            <a:endParaRPr/>
          </a:p>
        </p:txBody>
      </p:sp>
      <p:cxnSp>
        <p:nvCxnSpPr>
          <p:cNvPr id="2205" name="Google Shape;2205;p41"/>
          <p:cNvCxnSpPr/>
          <p:nvPr/>
        </p:nvCxnSpPr>
        <p:spPr>
          <a:xfrm>
            <a:off x="5440638" y="2553863"/>
            <a:ext cx="1106400" cy="11700"/>
          </a:xfrm>
          <a:prstGeom prst="straightConnector1">
            <a:avLst/>
          </a:prstGeom>
          <a:noFill/>
          <a:ln cap="flat" cmpd="sng" w="19050">
            <a:solidFill>
              <a:schemeClr val="dk2"/>
            </a:solidFill>
            <a:prstDash val="solid"/>
            <a:round/>
            <a:headEnd len="med" w="med" type="none"/>
            <a:tailEnd len="med" w="med" type="triangle"/>
          </a:ln>
        </p:spPr>
      </p:cxnSp>
      <p:sp>
        <p:nvSpPr>
          <p:cNvPr id="2206" name="Google Shape;2206;p41"/>
          <p:cNvSpPr txBox="1"/>
          <p:nvPr>
            <p:ph idx="1" type="body"/>
          </p:nvPr>
        </p:nvSpPr>
        <p:spPr>
          <a:xfrm>
            <a:off x="6654988" y="1894463"/>
            <a:ext cx="1704000" cy="1362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 synthesis with GANs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